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1"/>
  </p:notesMasterIdLst>
  <p:handoutMasterIdLst>
    <p:handoutMasterId r:id="rId12"/>
  </p:handoutMasterIdLst>
  <p:sldIdLst>
    <p:sldId id="301" r:id="rId3"/>
    <p:sldId id="529" r:id="rId4"/>
    <p:sldId id="524" r:id="rId5"/>
    <p:sldId id="530" r:id="rId6"/>
    <p:sldId id="565" r:id="rId7"/>
    <p:sldId id="566" r:id="rId8"/>
    <p:sldId id="569" r:id="rId9"/>
    <p:sldId id="568" r:id="rId10"/>
  </p:sldIdLst>
  <p:sldSz cx="24120475" cy="13679488"/>
  <p:notesSz cx="6735763" cy="9866313"/>
  <p:defaultTextStyle>
    <a:defPPr>
      <a:defRPr lang="ru-RU"/>
    </a:defPPr>
    <a:lvl1pPr marL="0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1pPr>
    <a:lvl2pPr marL="907176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2pPr>
    <a:lvl3pPr marL="1814352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3pPr>
    <a:lvl4pPr marL="2721529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4pPr>
    <a:lvl5pPr marL="3628705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5pPr>
    <a:lvl6pPr marL="4535881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6pPr>
    <a:lvl7pPr marL="5443057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7pPr>
    <a:lvl8pPr marL="6350234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8pPr>
    <a:lvl9pPr marL="7257410" algn="l" defTabSz="1814352" rtl="0" eaLnBrk="1" latinLnBrk="0" hangingPunct="1">
      <a:defRPr sz="357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A1AAA866-D29F-4FF4-9587-AE36ED242C97}">
          <p14:sldIdLst>
            <p14:sldId id="301"/>
            <p14:sldId id="529"/>
            <p14:sldId id="524"/>
            <p14:sldId id="530"/>
            <p14:sldId id="565"/>
            <p14:sldId id="566"/>
            <p14:sldId id="569"/>
            <p14:sldId id="5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09" userDrawn="1">
          <p15:clr>
            <a:srgbClr val="000000"/>
          </p15:clr>
        </p15:guide>
        <p15:guide id="2" pos="7597" userDrawn="1">
          <p15:clr>
            <a:srgbClr val="000000"/>
          </p15:clr>
        </p15:guide>
        <p15:guide id="5" orient="horz" pos="226" userDrawn="1">
          <p15:clr>
            <a:srgbClr val="A4A3A4"/>
          </p15:clr>
        </p15:guide>
        <p15:guide id="6" orient="horz" pos="7937" userDrawn="1">
          <p15:clr>
            <a:srgbClr val="A4A3A4"/>
          </p15:clr>
        </p15:guide>
        <p15:guide id="7" pos="340" userDrawn="1">
          <p15:clr>
            <a:srgbClr val="000000"/>
          </p15:clr>
        </p15:guide>
        <p15:guide id="8" pos="14832" userDrawn="1">
          <p15:clr>
            <a:srgbClr val="000000"/>
          </p15:clr>
        </p15:guide>
        <p15:guide id="9" orient="horz" pos="1088" userDrawn="1">
          <p15:clr>
            <a:srgbClr val="A4A3A4"/>
          </p15:clr>
        </p15:guide>
        <p15:guide id="10" orient="horz" pos="8391" userDrawn="1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631B"/>
    <a:srgbClr val="00ADC4"/>
    <a:srgbClr val="6DCDE4"/>
    <a:srgbClr val="4D5859"/>
    <a:srgbClr val="00AEC4"/>
    <a:srgbClr val="00AEC1"/>
    <a:srgbClr val="00A651"/>
    <a:srgbClr val="00AEC2"/>
    <a:srgbClr val="00AEC3"/>
    <a:srgbClr val="00A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5967" autoAdjust="0"/>
  </p:normalViewPr>
  <p:slideViewPr>
    <p:cSldViewPr snapToGrid="0">
      <p:cViewPr varScale="1">
        <p:scale>
          <a:sx n="46" d="100"/>
          <a:sy n="46" d="100"/>
        </p:scale>
        <p:origin x="1314" y="66"/>
      </p:cViewPr>
      <p:guideLst>
        <p:guide orient="horz" pos="4309"/>
        <p:guide pos="7597"/>
        <p:guide orient="horz" pos="226"/>
        <p:guide orient="horz" pos="7937"/>
        <p:guide pos="340"/>
        <p:guide pos="14832"/>
        <p:guide orient="horz" pos="1088"/>
        <p:guide orient="horz" pos="83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B76F3FF-DCDF-40F6-AF63-521CF744E5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CC787B-2209-4B12-9A27-73A4EA53F2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9F0DE-4CFF-4316-8DDE-36E2A0331BFD}" type="datetimeFigureOut">
              <a:rPr lang="ru-RU" smtClean="0"/>
              <a:t>11.09.2023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30F16C5-1376-4204-BC66-3DBDC34EAA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A4D6E0-2DE9-4CE0-97FE-F2A7B2BABA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E8085-E84A-4236-A7D8-9027E1D6CFF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888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01234-849E-457A-BE70-54B245F64C77}" type="datetimeFigureOut">
              <a:rPr lang="ru-RU" smtClean="0"/>
              <a:t>11.09.2023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3388" y="1233488"/>
            <a:ext cx="58689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6016E-AF77-4B75-A2EF-5D256269E61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8524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1814352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1pPr>
    <a:lvl2pPr marL="907176" algn="l" defTabSz="1814352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2pPr>
    <a:lvl3pPr marL="1814352" algn="l" defTabSz="1814352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3pPr>
    <a:lvl4pPr marL="2721529" algn="l" defTabSz="1814352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4pPr>
    <a:lvl5pPr marL="3628705" algn="l" defTabSz="1814352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5pPr>
    <a:lvl6pPr marL="4535881" algn="l" defTabSz="1814352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6pPr>
    <a:lvl7pPr marL="5443057" algn="l" defTabSz="1814352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7pPr>
    <a:lvl8pPr marL="6350234" algn="l" defTabSz="1814352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8pPr>
    <a:lvl9pPr marL="7257410" algn="l" defTabSz="1814352" rtl="0" eaLnBrk="1" latinLnBrk="0" hangingPunct="1">
      <a:defRPr sz="238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6016E-AF77-4B75-A2EF-5D256269E61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570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016E-AF77-4B75-A2EF-5D256269E61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5230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016E-AF77-4B75-A2EF-5D256269E619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025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016E-AF77-4B75-A2EF-5D256269E619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10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016E-AF77-4B75-A2EF-5D256269E619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173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016E-AF77-4B75-A2EF-5D256269E619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769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016E-AF77-4B75-A2EF-5D256269E619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880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glavlj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6016E-AF77-4B75-A2EF-5D256269E619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2224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B56B7C59-C24C-4657-8D81-CA79287122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120475" cy="136794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910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7E773E9E-EE90-42F2-A1DA-A75FCFC079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055996" y="795"/>
            <a:ext cx="6040800" cy="6839744"/>
          </a:xfrm>
          <a:custGeom>
            <a:avLst/>
            <a:gdLst>
              <a:gd name="connsiteX0" fmla="*/ 0 w 6040800"/>
              <a:gd name="connsiteY0" fmla="*/ 0 h 6839744"/>
              <a:gd name="connsiteX1" fmla="*/ 6040800 w 6040800"/>
              <a:gd name="connsiteY1" fmla="*/ 0 h 6839744"/>
              <a:gd name="connsiteX2" fmla="*/ 6040800 w 6040800"/>
              <a:gd name="connsiteY2" fmla="*/ 6839744 h 6839744"/>
              <a:gd name="connsiteX3" fmla="*/ 0 w 6040800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800" h="6839744">
                <a:moveTo>
                  <a:pt x="0" y="0"/>
                </a:moveTo>
                <a:lnTo>
                  <a:pt x="6040800" y="0"/>
                </a:lnTo>
                <a:lnTo>
                  <a:pt x="6040800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83388ACE-A4C2-46B2-9755-0DA9C9BE80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037331" y="794"/>
            <a:ext cx="6040799" cy="6839744"/>
          </a:xfrm>
          <a:custGeom>
            <a:avLst/>
            <a:gdLst>
              <a:gd name="connsiteX0" fmla="*/ 0 w 6040799"/>
              <a:gd name="connsiteY0" fmla="*/ 0 h 6839744"/>
              <a:gd name="connsiteX1" fmla="*/ 6040799 w 6040799"/>
              <a:gd name="connsiteY1" fmla="*/ 0 h 6839744"/>
              <a:gd name="connsiteX2" fmla="*/ 6040799 w 6040799"/>
              <a:gd name="connsiteY2" fmla="*/ 6839744 h 6839744"/>
              <a:gd name="connsiteX3" fmla="*/ 0 w 6040799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799" h="6839744">
                <a:moveTo>
                  <a:pt x="0" y="0"/>
                </a:moveTo>
                <a:lnTo>
                  <a:pt x="6040799" y="0"/>
                </a:lnTo>
                <a:lnTo>
                  <a:pt x="6040799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6F3F5E51-322E-48A6-A7B4-4FAD98DACB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40801" cy="6839744"/>
          </a:xfrm>
          <a:custGeom>
            <a:avLst/>
            <a:gdLst>
              <a:gd name="connsiteX0" fmla="*/ 0 w 6040801"/>
              <a:gd name="connsiteY0" fmla="*/ 0 h 6839744"/>
              <a:gd name="connsiteX1" fmla="*/ 6040801 w 6040801"/>
              <a:gd name="connsiteY1" fmla="*/ 0 h 6839744"/>
              <a:gd name="connsiteX2" fmla="*/ 6040801 w 6040801"/>
              <a:gd name="connsiteY2" fmla="*/ 6839744 h 6839744"/>
              <a:gd name="connsiteX3" fmla="*/ 0 w 6040801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801" h="6839744">
                <a:moveTo>
                  <a:pt x="0" y="0"/>
                </a:moveTo>
                <a:lnTo>
                  <a:pt x="6040801" y="0"/>
                </a:lnTo>
                <a:lnTo>
                  <a:pt x="6040801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8CD0023D-D5B1-4802-8346-C37001C791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8666" y="1"/>
            <a:ext cx="6040799" cy="6839744"/>
          </a:xfrm>
          <a:custGeom>
            <a:avLst/>
            <a:gdLst>
              <a:gd name="connsiteX0" fmla="*/ 0 w 6040799"/>
              <a:gd name="connsiteY0" fmla="*/ 0 h 6839744"/>
              <a:gd name="connsiteX1" fmla="*/ 6040799 w 6040799"/>
              <a:gd name="connsiteY1" fmla="*/ 0 h 6839744"/>
              <a:gd name="connsiteX2" fmla="*/ 6040799 w 6040799"/>
              <a:gd name="connsiteY2" fmla="*/ 6839744 h 6839744"/>
              <a:gd name="connsiteX3" fmla="*/ 0 w 6040799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799" h="6839744">
                <a:moveTo>
                  <a:pt x="0" y="0"/>
                </a:moveTo>
                <a:lnTo>
                  <a:pt x="6040799" y="0"/>
                </a:lnTo>
                <a:lnTo>
                  <a:pt x="6040799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382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B56B7C59-C24C-4657-8D81-CA79287122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120475" cy="136794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7108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6B1ABF94-B63C-4994-A7A7-86A0FFBF31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24120476" cy="8915400"/>
          </a:xfrm>
          <a:custGeom>
            <a:avLst/>
            <a:gdLst>
              <a:gd name="connsiteX0" fmla="*/ 0 w 24120476"/>
              <a:gd name="connsiteY0" fmla="*/ 0 h 8915400"/>
              <a:gd name="connsiteX1" fmla="*/ 24120476 w 24120476"/>
              <a:gd name="connsiteY1" fmla="*/ 0 h 8915400"/>
              <a:gd name="connsiteX2" fmla="*/ 24120476 w 24120476"/>
              <a:gd name="connsiteY2" fmla="*/ 8915400 h 8915400"/>
              <a:gd name="connsiteX3" fmla="*/ 0 w 24120476"/>
              <a:gd name="connsiteY3" fmla="*/ 8915400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20476" h="8915400">
                <a:moveTo>
                  <a:pt x="0" y="0"/>
                </a:moveTo>
                <a:lnTo>
                  <a:pt x="24120476" y="0"/>
                </a:lnTo>
                <a:lnTo>
                  <a:pt x="24120476" y="8915400"/>
                </a:lnTo>
                <a:lnTo>
                  <a:pt x="0" y="8915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671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7E773E9E-EE90-42F2-A1DA-A75FCFC079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055996" y="795"/>
            <a:ext cx="6040800" cy="6839744"/>
          </a:xfrm>
          <a:custGeom>
            <a:avLst/>
            <a:gdLst>
              <a:gd name="connsiteX0" fmla="*/ 0 w 6040800"/>
              <a:gd name="connsiteY0" fmla="*/ 0 h 6839744"/>
              <a:gd name="connsiteX1" fmla="*/ 6040800 w 6040800"/>
              <a:gd name="connsiteY1" fmla="*/ 0 h 6839744"/>
              <a:gd name="connsiteX2" fmla="*/ 6040800 w 6040800"/>
              <a:gd name="connsiteY2" fmla="*/ 6839744 h 6839744"/>
              <a:gd name="connsiteX3" fmla="*/ 0 w 6040800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800" h="6839744">
                <a:moveTo>
                  <a:pt x="0" y="0"/>
                </a:moveTo>
                <a:lnTo>
                  <a:pt x="6040800" y="0"/>
                </a:lnTo>
                <a:lnTo>
                  <a:pt x="6040800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83388ACE-A4C2-46B2-9755-0DA9C9BE80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037331" y="794"/>
            <a:ext cx="6040799" cy="6839744"/>
          </a:xfrm>
          <a:custGeom>
            <a:avLst/>
            <a:gdLst>
              <a:gd name="connsiteX0" fmla="*/ 0 w 6040799"/>
              <a:gd name="connsiteY0" fmla="*/ 0 h 6839744"/>
              <a:gd name="connsiteX1" fmla="*/ 6040799 w 6040799"/>
              <a:gd name="connsiteY1" fmla="*/ 0 h 6839744"/>
              <a:gd name="connsiteX2" fmla="*/ 6040799 w 6040799"/>
              <a:gd name="connsiteY2" fmla="*/ 6839744 h 6839744"/>
              <a:gd name="connsiteX3" fmla="*/ 0 w 6040799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799" h="6839744">
                <a:moveTo>
                  <a:pt x="0" y="0"/>
                </a:moveTo>
                <a:lnTo>
                  <a:pt x="6040799" y="0"/>
                </a:lnTo>
                <a:lnTo>
                  <a:pt x="6040799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6F3F5E51-322E-48A6-A7B4-4FAD98DACB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40801" cy="6839744"/>
          </a:xfrm>
          <a:custGeom>
            <a:avLst/>
            <a:gdLst>
              <a:gd name="connsiteX0" fmla="*/ 0 w 6040801"/>
              <a:gd name="connsiteY0" fmla="*/ 0 h 6839744"/>
              <a:gd name="connsiteX1" fmla="*/ 6040801 w 6040801"/>
              <a:gd name="connsiteY1" fmla="*/ 0 h 6839744"/>
              <a:gd name="connsiteX2" fmla="*/ 6040801 w 6040801"/>
              <a:gd name="connsiteY2" fmla="*/ 6839744 h 6839744"/>
              <a:gd name="connsiteX3" fmla="*/ 0 w 6040801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801" h="6839744">
                <a:moveTo>
                  <a:pt x="0" y="0"/>
                </a:moveTo>
                <a:lnTo>
                  <a:pt x="6040801" y="0"/>
                </a:lnTo>
                <a:lnTo>
                  <a:pt x="6040801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8CD0023D-D5B1-4802-8346-C37001C791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8666" y="1"/>
            <a:ext cx="6040799" cy="6839744"/>
          </a:xfrm>
          <a:custGeom>
            <a:avLst/>
            <a:gdLst>
              <a:gd name="connsiteX0" fmla="*/ 0 w 6040799"/>
              <a:gd name="connsiteY0" fmla="*/ 0 h 6839744"/>
              <a:gd name="connsiteX1" fmla="*/ 6040799 w 6040799"/>
              <a:gd name="connsiteY1" fmla="*/ 0 h 6839744"/>
              <a:gd name="connsiteX2" fmla="*/ 6040799 w 6040799"/>
              <a:gd name="connsiteY2" fmla="*/ 6839744 h 6839744"/>
              <a:gd name="connsiteX3" fmla="*/ 0 w 6040799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799" h="6839744">
                <a:moveTo>
                  <a:pt x="0" y="0"/>
                </a:moveTo>
                <a:lnTo>
                  <a:pt x="6040799" y="0"/>
                </a:lnTo>
                <a:lnTo>
                  <a:pt x="6040799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878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6B1ABF94-B63C-4994-A7A7-86A0FFBF31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24120476" cy="8915400"/>
          </a:xfrm>
          <a:custGeom>
            <a:avLst/>
            <a:gdLst>
              <a:gd name="connsiteX0" fmla="*/ 0 w 24120476"/>
              <a:gd name="connsiteY0" fmla="*/ 0 h 8915400"/>
              <a:gd name="connsiteX1" fmla="*/ 24120476 w 24120476"/>
              <a:gd name="connsiteY1" fmla="*/ 0 h 8915400"/>
              <a:gd name="connsiteX2" fmla="*/ 24120476 w 24120476"/>
              <a:gd name="connsiteY2" fmla="*/ 8915400 h 8915400"/>
              <a:gd name="connsiteX3" fmla="*/ 0 w 24120476"/>
              <a:gd name="connsiteY3" fmla="*/ 8915400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20476" h="8915400">
                <a:moveTo>
                  <a:pt x="0" y="0"/>
                </a:moveTo>
                <a:lnTo>
                  <a:pt x="24120476" y="0"/>
                </a:lnTo>
                <a:lnTo>
                  <a:pt x="24120476" y="8915400"/>
                </a:lnTo>
                <a:lnTo>
                  <a:pt x="0" y="8915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63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7E773E9E-EE90-42F2-A1DA-A75FCFC079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055996" y="795"/>
            <a:ext cx="6040800" cy="6839744"/>
          </a:xfrm>
          <a:custGeom>
            <a:avLst/>
            <a:gdLst>
              <a:gd name="connsiteX0" fmla="*/ 0 w 6040800"/>
              <a:gd name="connsiteY0" fmla="*/ 0 h 6839744"/>
              <a:gd name="connsiteX1" fmla="*/ 6040800 w 6040800"/>
              <a:gd name="connsiteY1" fmla="*/ 0 h 6839744"/>
              <a:gd name="connsiteX2" fmla="*/ 6040800 w 6040800"/>
              <a:gd name="connsiteY2" fmla="*/ 6839744 h 6839744"/>
              <a:gd name="connsiteX3" fmla="*/ 0 w 6040800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800" h="6839744">
                <a:moveTo>
                  <a:pt x="0" y="0"/>
                </a:moveTo>
                <a:lnTo>
                  <a:pt x="6040800" y="0"/>
                </a:lnTo>
                <a:lnTo>
                  <a:pt x="6040800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83388ACE-A4C2-46B2-9755-0DA9C9BE80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037331" y="794"/>
            <a:ext cx="6040799" cy="6839744"/>
          </a:xfrm>
          <a:custGeom>
            <a:avLst/>
            <a:gdLst>
              <a:gd name="connsiteX0" fmla="*/ 0 w 6040799"/>
              <a:gd name="connsiteY0" fmla="*/ 0 h 6839744"/>
              <a:gd name="connsiteX1" fmla="*/ 6040799 w 6040799"/>
              <a:gd name="connsiteY1" fmla="*/ 0 h 6839744"/>
              <a:gd name="connsiteX2" fmla="*/ 6040799 w 6040799"/>
              <a:gd name="connsiteY2" fmla="*/ 6839744 h 6839744"/>
              <a:gd name="connsiteX3" fmla="*/ 0 w 6040799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799" h="6839744">
                <a:moveTo>
                  <a:pt x="0" y="0"/>
                </a:moveTo>
                <a:lnTo>
                  <a:pt x="6040799" y="0"/>
                </a:lnTo>
                <a:lnTo>
                  <a:pt x="6040799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6F3F5E51-322E-48A6-A7B4-4FAD98DACB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40801" cy="6839744"/>
          </a:xfrm>
          <a:custGeom>
            <a:avLst/>
            <a:gdLst>
              <a:gd name="connsiteX0" fmla="*/ 0 w 6040801"/>
              <a:gd name="connsiteY0" fmla="*/ 0 h 6839744"/>
              <a:gd name="connsiteX1" fmla="*/ 6040801 w 6040801"/>
              <a:gd name="connsiteY1" fmla="*/ 0 h 6839744"/>
              <a:gd name="connsiteX2" fmla="*/ 6040801 w 6040801"/>
              <a:gd name="connsiteY2" fmla="*/ 6839744 h 6839744"/>
              <a:gd name="connsiteX3" fmla="*/ 0 w 6040801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801" h="6839744">
                <a:moveTo>
                  <a:pt x="0" y="0"/>
                </a:moveTo>
                <a:lnTo>
                  <a:pt x="6040801" y="0"/>
                </a:lnTo>
                <a:lnTo>
                  <a:pt x="6040801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8CD0023D-D5B1-4802-8346-C37001C791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8666" y="1"/>
            <a:ext cx="6040799" cy="6839744"/>
          </a:xfrm>
          <a:custGeom>
            <a:avLst/>
            <a:gdLst>
              <a:gd name="connsiteX0" fmla="*/ 0 w 6040799"/>
              <a:gd name="connsiteY0" fmla="*/ 0 h 6839744"/>
              <a:gd name="connsiteX1" fmla="*/ 6040799 w 6040799"/>
              <a:gd name="connsiteY1" fmla="*/ 0 h 6839744"/>
              <a:gd name="connsiteX2" fmla="*/ 6040799 w 6040799"/>
              <a:gd name="connsiteY2" fmla="*/ 6839744 h 6839744"/>
              <a:gd name="connsiteX3" fmla="*/ 0 w 6040799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799" h="6839744">
                <a:moveTo>
                  <a:pt x="0" y="0"/>
                </a:moveTo>
                <a:lnTo>
                  <a:pt x="6040799" y="0"/>
                </a:lnTo>
                <a:lnTo>
                  <a:pt x="6040799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29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9036" y="4249508"/>
            <a:ext cx="20502404" cy="2932224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8071" y="7751710"/>
            <a:ext cx="16884333" cy="349586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1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3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35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47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59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71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83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295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F7CB-CBE0-6E42-B55C-5A76F277A820}" type="datetimeFigureOut">
              <a:t>11.9.2023.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F4A73-0E23-F547-B0AA-7F19FDD98719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392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B56B7C59-C24C-4657-8D81-CA79287122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120475" cy="136794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276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6B1ABF94-B63C-4994-A7A7-86A0FFBF31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24120476" cy="8915400"/>
          </a:xfrm>
          <a:custGeom>
            <a:avLst/>
            <a:gdLst>
              <a:gd name="connsiteX0" fmla="*/ 0 w 24120476"/>
              <a:gd name="connsiteY0" fmla="*/ 0 h 8915400"/>
              <a:gd name="connsiteX1" fmla="*/ 24120476 w 24120476"/>
              <a:gd name="connsiteY1" fmla="*/ 0 h 8915400"/>
              <a:gd name="connsiteX2" fmla="*/ 24120476 w 24120476"/>
              <a:gd name="connsiteY2" fmla="*/ 8915400 h 8915400"/>
              <a:gd name="connsiteX3" fmla="*/ 0 w 24120476"/>
              <a:gd name="connsiteY3" fmla="*/ 8915400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20476" h="8915400">
                <a:moveTo>
                  <a:pt x="0" y="0"/>
                </a:moveTo>
                <a:lnTo>
                  <a:pt x="24120476" y="0"/>
                </a:lnTo>
                <a:lnTo>
                  <a:pt x="24120476" y="8915400"/>
                </a:lnTo>
                <a:lnTo>
                  <a:pt x="0" y="8915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338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7E773E9E-EE90-42F2-A1DA-A75FCFC079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055996" y="795"/>
            <a:ext cx="6040800" cy="6839744"/>
          </a:xfrm>
          <a:custGeom>
            <a:avLst/>
            <a:gdLst>
              <a:gd name="connsiteX0" fmla="*/ 0 w 6040800"/>
              <a:gd name="connsiteY0" fmla="*/ 0 h 6839744"/>
              <a:gd name="connsiteX1" fmla="*/ 6040800 w 6040800"/>
              <a:gd name="connsiteY1" fmla="*/ 0 h 6839744"/>
              <a:gd name="connsiteX2" fmla="*/ 6040800 w 6040800"/>
              <a:gd name="connsiteY2" fmla="*/ 6839744 h 6839744"/>
              <a:gd name="connsiteX3" fmla="*/ 0 w 6040800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800" h="6839744">
                <a:moveTo>
                  <a:pt x="0" y="0"/>
                </a:moveTo>
                <a:lnTo>
                  <a:pt x="6040800" y="0"/>
                </a:lnTo>
                <a:lnTo>
                  <a:pt x="6040800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83388ACE-A4C2-46B2-9755-0DA9C9BE80D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037331" y="794"/>
            <a:ext cx="6040799" cy="6839744"/>
          </a:xfrm>
          <a:custGeom>
            <a:avLst/>
            <a:gdLst>
              <a:gd name="connsiteX0" fmla="*/ 0 w 6040799"/>
              <a:gd name="connsiteY0" fmla="*/ 0 h 6839744"/>
              <a:gd name="connsiteX1" fmla="*/ 6040799 w 6040799"/>
              <a:gd name="connsiteY1" fmla="*/ 0 h 6839744"/>
              <a:gd name="connsiteX2" fmla="*/ 6040799 w 6040799"/>
              <a:gd name="connsiteY2" fmla="*/ 6839744 h 6839744"/>
              <a:gd name="connsiteX3" fmla="*/ 0 w 6040799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799" h="6839744">
                <a:moveTo>
                  <a:pt x="0" y="0"/>
                </a:moveTo>
                <a:lnTo>
                  <a:pt x="6040799" y="0"/>
                </a:lnTo>
                <a:lnTo>
                  <a:pt x="6040799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6F3F5E51-322E-48A6-A7B4-4FAD98DACB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40801" cy="6839744"/>
          </a:xfrm>
          <a:custGeom>
            <a:avLst/>
            <a:gdLst>
              <a:gd name="connsiteX0" fmla="*/ 0 w 6040801"/>
              <a:gd name="connsiteY0" fmla="*/ 0 h 6839744"/>
              <a:gd name="connsiteX1" fmla="*/ 6040801 w 6040801"/>
              <a:gd name="connsiteY1" fmla="*/ 0 h 6839744"/>
              <a:gd name="connsiteX2" fmla="*/ 6040801 w 6040801"/>
              <a:gd name="connsiteY2" fmla="*/ 6839744 h 6839744"/>
              <a:gd name="connsiteX3" fmla="*/ 0 w 6040801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801" h="6839744">
                <a:moveTo>
                  <a:pt x="0" y="0"/>
                </a:moveTo>
                <a:lnTo>
                  <a:pt x="6040801" y="0"/>
                </a:lnTo>
                <a:lnTo>
                  <a:pt x="6040801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8CD0023D-D5B1-4802-8346-C37001C791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18666" y="1"/>
            <a:ext cx="6040799" cy="6839744"/>
          </a:xfrm>
          <a:custGeom>
            <a:avLst/>
            <a:gdLst>
              <a:gd name="connsiteX0" fmla="*/ 0 w 6040799"/>
              <a:gd name="connsiteY0" fmla="*/ 0 h 6839744"/>
              <a:gd name="connsiteX1" fmla="*/ 6040799 w 6040799"/>
              <a:gd name="connsiteY1" fmla="*/ 0 h 6839744"/>
              <a:gd name="connsiteX2" fmla="*/ 6040799 w 6040799"/>
              <a:gd name="connsiteY2" fmla="*/ 6839744 h 6839744"/>
              <a:gd name="connsiteX3" fmla="*/ 0 w 6040799"/>
              <a:gd name="connsiteY3" fmla="*/ 6839744 h 6839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0799" h="6839744">
                <a:moveTo>
                  <a:pt x="0" y="0"/>
                </a:moveTo>
                <a:lnTo>
                  <a:pt x="6040799" y="0"/>
                </a:lnTo>
                <a:lnTo>
                  <a:pt x="6040799" y="6839744"/>
                </a:lnTo>
                <a:lnTo>
                  <a:pt x="0" y="68397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05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id="{B56B7C59-C24C-4657-8D81-CA792871225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120475" cy="136794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859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6B1ABF94-B63C-4994-A7A7-86A0FFBF31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24120476" cy="8915400"/>
          </a:xfrm>
          <a:custGeom>
            <a:avLst/>
            <a:gdLst>
              <a:gd name="connsiteX0" fmla="*/ 0 w 24120476"/>
              <a:gd name="connsiteY0" fmla="*/ 0 h 8915400"/>
              <a:gd name="connsiteX1" fmla="*/ 24120476 w 24120476"/>
              <a:gd name="connsiteY1" fmla="*/ 0 h 8915400"/>
              <a:gd name="connsiteX2" fmla="*/ 24120476 w 24120476"/>
              <a:gd name="connsiteY2" fmla="*/ 8915400 h 8915400"/>
              <a:gd name="connsiteX3" fmla="*/ 0 w 24120476"/>
              <a:gd name="connsiteY3" fmla="*/ 8915400 h 891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20476" h="8915400">
                <a:moveTo>
                  <a:pt x="0" y="0"/>
                </a:moveTo>
                <a:lnTo>
                  <a:pt x="24120476" y="0"/>
                </a:lnTo>
                <a:lnTo>
                  <a:pt x="24120476" y="8915400"/>
                </a:lnTo>
                <a:lnTo>
                  <a:pt x="0" y="8915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766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A6814-6460-450A-87F7-66680EBA5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283" y="728307"/>
            <a:ext cx="20803910" cy="2644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C89731-0832-44F9-AFA3-9E817F337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8283" y="3641531"/>
            <a:ext cx="20803910" cy="8679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421805-8EC2-47F5-9554-B3A2AB2D6A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58283" y="12678860"/>
            <a:ext cx="5427107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C8B88-2B49-46B1-86EF-07601985CA58}" type="datetimeFigureOut">
              <a:rPr lang="ru-RU" smtClean="0"/>
              <a:t>11.09.2023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F18A8E-9232-40CC-A269-F4A34577E4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89908" y="12678860"/>
            <a:ext cx="8140660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50B65B-EAB1-4050-9E1E-906FCFD5DC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035085" y="12678860"/>
            <a:ext cx="5427107" cy="728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93666-07E7-4B77-B192-3EA4D875971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8320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5" r:id="rId3"/>
    <p:sldLayoutId id="2147483946" r:id="rId4"/>
    <p:sldLayoutId id="2147484019" r:id="rId5"/>
    <p:sldLayoutId id="2147484020" r:id="rId6"/>
    <p:sldLayoutId id="2147484021" r:id="rId7"/>
    <p:sldLayoutId id="2147484034" r:id="rId8"/>
    <p:sldLayoutId id="2147484035" r:id="rId9"/>
    <p:sldLayoutId id="2147484036" r:id="rId10"/>
    <p:sldLayoutId id="2147484049" r:id="rId11"/>
    <p:sldLayoutId id="2147484050" r:id="rId12"/>
    <p:sldLayoutId id="2147484051" r:id="rId13"/>
  </p:sldLayoutIdLst>
  <p:txStyles>
    <p:titleStyle>
      <a:lvl1pPr algn="l" defTabSz="1809049" rtl="0" eaLnBrk="1" latinLnBrk="0" hangingPunct="1">
        <a:lnSpc>
          <a:spcPct val="90000"/>
        </a:lnSpc>
        <a:spcBef>
          <a:spcPct val="0"/>
        </a:spcBef>
        <a:buNone/>
        <a:defRPr sz="87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2262" indent="-452262" algn="l" defTabSz="1809049" rtl="0" eaLnBrk="1" latinLnBrk="0" hangingPunct="1">
        <a:lnSpc>
          <a:spcPct val="90000"/>
        </a:lnSpc>
        <a:spcBef>
          <a:spcPts val="1978"/>
        </a:spcBef>
        <a:buFont typeface="Arial" panose="020B0604020202020204" pitchFamily="34" charset="0"/>
        <a:buChar char="•"/>
        <a:defRPr sz="5540" kern="1200">
          <a:solidFill>
            <a:schemeClr val="tx1"/>
          </a:solidFill>
          <a:latin typeface="+mn-lt"/>
          <a:ea typeface="+mn-ea"/>
          <a:cs typeface="+mn-cs"/>
        </a:defRPr>
      </a:lvl1pPr>
      <a:lvl2pPr marL="1356787" indent="-452262" algn="l" defTabSz="1809049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4748" kern="1200">
          <a:solidFill>
            <a:schemeClr val="tx1"/>
          </a:solidFill>
          <a:latin typeface="+mn-lt"/>
          <a:ea typeface="+mn-ea"/>
          <a:cs typeface="+mn-cs"/>
        </a:defRPr>
      </a:lvl2pPr>
      <a:lvl3pPr marL="2261311" indent="-452262" algn="l" defTabSz="1809049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3957" kern="1200">
          <a:solidFill>
            <a:schemeClr val="tx1"/>
          </a:solidFill>
          <a:latin typeface="+mn-lt"/>
          <a:ea typeface="+mn-ea"/>
          <a:cs typeface="+mn-cs"/>
        </a:defRPr>
      </a:lvl3pPr>
      <a:lvl4pPr marL="3165836" indent="-452262" algn="l" defTabSz="1809049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3561" kern="1200">
          <a:solidFill>
            <a:schemeClr val="tx1"/>
          </a:solidFill>
          <a:latin typeface="+mn-lt"/>
          <a:ea typeface="+mn-ea"/>
          <a:cs typeface="+mn-cs"/>
        </a:defRPr>
      </a:lvl4pPr>
      <a:lvl5pPr marL="4070360" indent="-452262" algn="l" defTabSz="1809049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3561" kern="1200">
          <a:solidFill>
            <a:schemeClr val="tx1"/>
          </a:solidFill>
          <a:latin typeface="+mn-lt"/>
          <a:ea typeface="+mn-ea"/>
          <a:cs typeface="+mn-cs"/>
        </a:defRPr>
      </a:lvl5pPr>
      <a:lvl6pPr marL="4974885" indent="-452262" algn="l" defTabSz="1809049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3561" kern="1200">
          <a:solidFill>
            <a:schemeClr val="tx1"/>
          </a:solidFill>
          <a:latin typeface="+mn-lt"/>
          <a:ea typeface="+mn-ea"/>
          <a:cs typeface="+mn-cs"/>
        </a:defRPr>
      </a:lvl6pPr>
      <a:lvl7pPr marL="5879409" indent="-452262" algn="l" defTabSz="1809049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3561" kern="1200">
          <a:solidFill>
            <a:schemeClr val="tx1"/>
          </a:solidFill>
          <a:latin typeface="+mn-lt"/>
          <a:ea typeface="+mn-ea"/>
          <a:cs typeface="+mn-cs"/>
        </a:defRPr>
      </a:lvl7pPr>
      <a:lvl8pPr marL="6783934" indent="-452262" algn="l" defTabSz="1809049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3561" kern="1200">
          <a:solidFill>
            <a:schemeClr val="tx1"/>
          </a:solidFill>
          <a:latin typeface="+mn-lt"/>
          <a:ea typeface="+mn-ea"/>
          <a:cs typeface="+mn-cs"/>
        </a:defRPr>
      </a:lvl8pPr>
      <a:lvl9pPr marL="7688458" indent="-452262" algn="l" defTabSz="1809049" rtl="0" eaLnBrk="1" latinLnBrk="0" hangingPunct="1">
        <a:lnSpc>
          <a:spcPct val="90000"/>
        </a:lnSpc>
        <a:spcBef>
          <a:spcPts val="989"/>
        </a:spcBef>
        <a:buFont typeface="Arial" panose="020B0604020202020204" pitchFamily="34" charset="0"/>
        <a:buChar char="•"/>
        <a:defRPr sz="35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1pPr>
      <a:lvl2pPr marL="904524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2pPr>
      <a:lvl3pPr marL="1809049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3pPr>
      <a:lvl4pPr marL="2713573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4pPr>
      <a:lvl5pPr marL="3618098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5pPr>
      <a:lvl6pPr marL="4522622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6pPr>
      <a:lvl7pPr marL="5427147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7pPr>
      <a:lvl8pPr marL="6331671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8pPr>
      <a:lvl9pPr marL="7236196" algn="l" defTabSz="1809049" rtl="0" eaLnBrk="1" latinLnBrk="0" hangingPunct="1">
        <a:defRPr sz="35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vni poveznik 6"/>
          <p:cNvCxnSpPr/>
          <p:nvPr/>
        </p:nvCxnSpPr>
        <p:spPr>
          <a:xfrm>
            <a:off x="6147881" y="11014220"/>
            <a:ext cx="14957534" cy="0"/>
          </a:xfrm>
          <a:prstGeom prst="line">
            <a:avLst/>
          </a:prstGeom>
          <a:ln w="12700">
            <a:solidFill>
              <a:srgbClr val="70AE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niOkvir 9"/>
          <p:cNvSpPr txBox="1"/>
          <p:nvPr/>
        </p:nvSpPr>
        <p:spPr>
          <a:xfrm>
            <a:off x="6147881" y="9155169"/>
            <a:ext cx="168682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b="1" dirty="0">
                <a:solidFill>
                  <a:srgbClr val="00AEC2"/>
                </a:solidFill>
                <a:latin typeface="Century Gothic" panose="020B0502020202020204" pitchFamily="34" charset="0"/>
              </a:rPr>
              <a:t>Stručna podrška FZOEU</a:t>
            </a:r>
          </a:p>
          <a:p>
            <a:r>
              <a:rPr lang="hr-HR" sz="4800" dirty="0">
                <a:solidFill>
                  <a:srgbClr val="6DCDE4"/>
                </a:solidFill>
                <a:latin typeface="Century Gothic" panose="020B0502020202020204" pitchFamily="34" charset="0"/>
              </a:rPr>
              <a:t>Sektor za energetsku učinkovitost (SEU)</a:t>
            </a:r>
          </a:p>
        </p:txBody>
      </p:sp>
      <p:pic>
        <p:nvPicPr>
          <p:cNvPr id="14" name="Slika 13" descr="Slika na kojoj se prikazuje tekst&#10;&#10;Opis je automatski generiran">
            <a:extLst>
              <a:ext uri="{FF2B5EF4-FFF2-40B4-BE49-F238E27FC236}">
                <a16:creationId xmlns:a16="http://schemas.microsoft.com/office/drawing/2014/main" id="{81B34F1C-3951-4C75-A7F2-80BA5632DF0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47881" y="11118946"/>
            <a:ext cx="6030929" cy="1444910"/>
          </a:xfrm>
          <a:prstGeom prst="rect">
            <a:avLst/>
          </a:prstGeom>
        </p:spPr>
      </p:pic>
      <p:pic>
        <p:nvPicPr>
          <p:cNvPr id="15" name="Slika 14" descr="Slika na kojoj se prikazuje stol&#10;&#10;Opis je automatski generiran">
            <a:extLst>
              <a:ext uri="{FF2B5EF4-FFF2-40B4-BE49-F238E27FC236}">
                <a16:creationId xmlns:a16="http://schemas.microsoft.com/office/drawing/2014/main" id="{492B0E2B-5D46-4F56-95F7-5C3E4922A86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259" t="28218" r="43618" b="46796"/>
          <a:stretch/>
        </p:blipFill>
        <p:spPr bwMode="auto">
          <a:xfrm>
            <a:off x="12178810" y="11118946"/>
            <a:ext cx="4844685" cy="14449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270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Ravni poveznik 15"/>
          <p:cNvCxnSpPr/>
          <p:nvPr/>
        </p:nvCxnSpPr>
        <p:spPr>
          <a:xfrm flipV="1">
            <a:off x="4109660" y="1600201"/>
            <a:ext cx="19524246" cy="13773"/>
          </a:xfrm>
          <a:prstGeom prst="line">
            <a:avLst/>
          </a:prstGeom>
          <a:ln w="3175">
            <a:solidFill>
              <a:srgbClr val="00A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niOkvir 16"/>
          <p:cNvSpPr txBox="1"/>
          <p:nvPr/>
        </p:nvSpPr>
        <p:spPr>
          <a:xfrm>
            <a:off x="4109660" y="13127931"/>
            <a:ext cx="4772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00A6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www.fzoeu.hr | kontakt@fzoeu.hr</a:t>
            </a:r>
          </a:p>
        </p:txBody>
      </p:sp>
      <p:cxnSp>
        <p:nvCxnSpPr>
          <p:cNvPr id="18" name="Ravni poveznik 17"/>
          <p:cNvCxnSpPr/>
          <p:nvPr/>
        </p:nvCxnSpPr>
        <p:spPr>
          <a:xfrm flipV="1">
            <a:off x="4109660" y="13129142"/>
            <a:ext cx="19524246" cy="13773"/>
          </a:xfrm>
          <a:prstGeom prst="line">
            <a:avLst/>
          </a:prstGeom>
          <a:ln>
            <a:solidFill>
              <a:srgbClr val="FEFE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avokutnik 2"/>
          <p:cNvSpPr/>
          <p:nvPr/>
        </p:nvSpPr>
        <p:spPr>
          <a:xfrm>
            <a:off x="4109660" y="892315"/>
            <a:ext cx="11435140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hr-HR" sz="4000" b="1" dirty="0">
                <a:solidFill>
                  <a:srgbClr val="00A651"/>
                </a:solidFill>
                <a:latin typeface="Century Gothic" panose="020B0502020202020204" pitchFamily="34" charset="0"/>
                <a:cs typeface="Arial"/>
              </a:rPr>
              <a:t>Uloga Fonda kao Stručne podrške</a:t>
            </a:r>
            <a:endParaRPr lang="hr-HR" sz="4000" dirty="0">
              <a:solidFill>
                <a:srgbClr val="00A65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zervirano mjesto sadržaja 2"/>
          <p:cNvSpPr txBox="1">
            <a:spLocks/>
          </p:cNvSpPr>
          <p:nvPr/>
        </p:nvSpPr>
        <p:spPr>
          <a:xfrm>
            <a:off x="4109660" y="1730620"/>
            <a:ext cx="19524246" cy="10348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r-HR" sz="3600" b="1" dirty="0">
              <a:solidFill>
                <a:srgbClr val="985F14"/>
              </a:solidFill>
              <a:latin typeface="Century Gothic" panose="020B0502020202020204" pitchFamily="34" charset="0"/>
            </a:endParaRPr>
          </a:p>
          <a:p>
            <a:pPr algn="l"/>
            <a:r>
              <a:rPr lang="hr-HR" sz="3600" b="1" dirty="0">
                <a:solidFill>
                  <a:srgbClr val="975E11"/>
                </a:solidFill>
                <a:latin typeface="Century Gothic" panose="020B0502020202020204" pitchFamily="34" charset="0"/>
              </a:rPr>
              <a:t>U razdoblju 2016./2018. te tijekom 2022. godine FZOEU/SEU je sudjelovao u podršci prijaviteljima na tri javna poziva iz Operativnog programa konkurentnost i kohezija te javnom pozivu iz Nacionalnog plan oporavka i otpornosti:</a:t>
            </a:r>
          </a:p>
          <a:p>
            <a:pPr algn="l"/>
            <a:endParaRPr lang="hr-HR" sz="3600" b="1" dirty="0">
              <a:solidFill>
                <a:srgbClr val="975E11"/>
              </a:solidFill>
              <a:latin typeface="Century Gothic" panose="020B0502020202020204" pitchFamily="34" charset="0"/>
            </a:endParaRPr>
          </a:p>
          <a:p>
            <a:pPr marL="1371600" indent="-571500" algn="l">
              <a:buFont typeface="Arial" panose="020B0604020202020204" pitchFamily="34" charset="0"/>
              <a:buChar char="•"/>
            </a:pPr>
            <a:r>
              <a:rPr lang="hr-HR" sz="3600" b="1" dirty="0">
                <a:solidFill>
                  <a:srgbClr val="975E11"/>
                </a:solidFill>
                <a:latin typeface="Century Gothic" panose="020B0502020202020204" pitchFamily="34" charset="0"/>
              </a:rPr>
              <a:t>Energetska obnova zgrada i korištenje OIE u javnim ustanovama koje obavljaju djelatnost odgoja i obrazovanja </a:t>
            </a:r>
            <a:r>
              <a:rPr lang="hr-HR" sz="3600" i="1" dirty="0">
                <a:solidFill>
                  <a:srgbClr val="975E11"/>
                </a:solidFill>
                <a:latin typeface="Century Gothic" panose="020B0502020202020204" pitchFamily="34" charset="0"/>
              </a:rPr>
              <a:t>(Obvezni partner, priprema i provedba),</a:t>
            </a:r>
          </a:p>
          <a:p>
            <a:pPr marL="1371600" indent="-571500" algn="l">
              <a:buFont typeface="Arial" panose="020B0604020202020204" pitchFamily="34" charset="0"/>
              <a:buChar char="•"/>
            </a:pPr>
            <a:r>
              <a:rPr lang="hr-HR" sz="3600" b="1" dirty="0">
                <a:solidFill>
                  <a:srgbClr val="975E11"/>
                </a:solidFill>
                <a:latin typeface="Century Gothic" panose="020B0502020202020204" pitchFamily="34" charset="0"/>
              </a:rPr>
              <a:t>Energetska obnova višestambenih zgrada </a:t>
            </a:r>
            <a:r>
              <a:rPr lang="hr-HR" sz="3600" i="1" dirty="0">
                <a:solidFill>
                  <a:srgbClr val="975E11"/>
                </a:solidFill>
                <a:latin typeface="Century Gothic" panose="020B0502020202020204" pitchFamily="34" charset="0"/>
              </a:rPr>
              <a:t>(Grupa 2, priprema i provedba),</a:t>
            </a:r>
          </a:p>
          <a:p>
            <a:pPr marL="1371600" indent="-571500" algn="l">
              <a:buFont typeface="Arial" panose="020B0604020202020204" pitchFamily="34" charset="0"/>
              <a:buChar char="•"/>
            </a:pPr>
            <a:r>
              <a:rPr lang="hr-HR" sz="3600" b="1" dirty="0">
                <a:solidFill>
                  <a:srgbClr val="975E11"/>
                </a:solidFill>
                <a:latin typeface="Century Gothic" panose="020B0502020202020204" pitchFamily="34" charset="0"/>
              </a:rPr>
              <a:t>Energetska obnova i korištenje obnovljivih izvora energije u zgradama javnog sektora </a:t>
            </a:r>
            <a:r>
              <a:rPr lang="hr-HR" sz="3600" i="1" dirty="0">
                <a:solidFill>
                  <a:srgbClr val="975E11"/>
                </a:solidFill>
                <a:latin typeface="Century Gothic" panose="020B0502020202020204" pitchFamily="34" charset="0"/>
              </a:rPr>
              <a:t>(Stručna podrška, priprema),</a:t>
            </a:r>
          </a:p>
          <a:p>
            <a:pPr marL="1371600" indent="-571500" algn="l">
              <a:buFont typeface="Arial" panose="020B0604020202020204" pitchFamily="34" charset="0"/>
              <a:buChar char="•"/>
            </a:pPr>
            <a:r>
              <a:rPr lang="hr-HR" sz="3600" b="1" dirty="0">
                <a:solidFill>
                  <a:srgbClr val="975E11"/>
                </a:solidFill>
                <a:latin typeface="Century Gothic" panose="020B0502020202020204" pitchFamily="34" charset="0"/>
              </a:rPr>
              <a:t>Energetska obnova višestambenih zgrada </a:t>
            </a:r>
            <a:r>
              <a:rPr lang="hr-HR" sz="3600" i="1" dirty="0">
                <a:solidFill>
                  <a:srgbClr val="975E11"/>
                </a:solidFill>
                <a:latin typeface="Century Gothic" panose="020B0502020202020204" pitchFamily="34" charset="0"/>
              </a:rPr>
              <a:t>(Stručna podrška).</a:t>
            </a:r>
          </a:p>
          <a:p>
            <a:pPr marL="800100" algn="l"/>
            <a:endParaRPr lang="hr-HR" sz="3600" i="1" dirty="0">
              <a:solidFill>
                <a:srgbClr val="975E1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" name="Ravni poveznik 1">
            <a:extLst>
              <a:ext uri="{FF2B5EF4-FFF2-40B4-BE49-F238E27FC236}">
                <a16:creationId xmlns:a16="http://schemas.microsoft.com/office/drawing/2014/main" id="{D1CDE7B2-534A-6BAF-F2AE-36CE930FCCB7}"/>
              </a:ext>
            </a:extLst>
          </p:cNvPr>
          <p:cNvCxnSpPr/>
          <p:nvPr/>
        </p:nvCxnSpPr>
        <p:spPr>
          <a:xfrm flipV="1">
            <a:off x="4109660" y="13107271"/>
            <a:ext cx="19524246" cy="13773"/>
          </a:xfrm>
          <a:prstGeom prst="line">
            <a:avLst/>
          </a:prstGeom>
          <a:ln>
            <a:solidFill>
              <a:srgbClr val="00A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zervirano mjesto sadržaja 2">
            <a:extLst>
              <a:ext uri="{FF2B5EF4-FFF2-40B4-BE49-F238E27FC236}">
                <a16:creationId xmlns:a16="http://schemas.microsoft.com/office/drawing/2014/main" id="{A545EF21-C6ED-55AC-56E5-0B5389DA5ADF}"/>
              </a:ext>
            </a:extLst>
          </p:cNvPr>
          <p:cNvSpPr txBox="1">
            <a:spLocks/>
          </p:cNvSpPr>
          <p:nvPr/>
        </p:nvSpPr>
        <p:spPr>
          <a:xfrm>
            <a:off x="4109660" y="8505154"/>
            <a:ext cx="19524246" cy="10348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algn="l"/>
            <a:endParaRPr lang="hr-HR" sz="3600" i="1" dirty="0">
              <a:solidFill>
                <a:srgbClr val="975E11"/>
              </a:solidFill>
              <a:latin typeface="Century Gothic" panose="020B0502020202020204" pitchFamily="34" charset="0"/>
            </a:endParaRPr>
          </a:p>
          <a:p>
            <a:pPr algn="l"/>
            <a:r>
              <a:rPr lang="hr-HR" sz="3600" b="1" dirty="0">
                <a:solidFill>
                  <a:srgbClr val="975E11"/>
                </a:solidFill>
                <a:latin typeface="Century Gothic" panose="020B0502020202020204" pitchFamily="34" charset="0"/>
              </a:rPr>
              <a:t>U 2023. godini FZOEU/SEU je sudjelovao u još dva javna poziva iz Nacionalnog plan oporavka i otpornosti: </a:t>
            </a:r>
          </a:p>
          <a:p>
            <a:pPr algn="l"/>
            <a:endParaRPr lang="hr-HR" sz="3600" b="1" dirty="0">
              <a:solidFill>
                <a:srgbClr val="975E11"/>
              </a:solidFill>
              <a:latin typeface="Century Gothic" panose="020B0502020202020204" pitchFamily="34" charset="0"/>
            </a:endParaRPr>
          </a:p>
          <a:p>
            <a:pPr marL="811213" indent="539750" algn="l">
              <a:buFont typeface="Arial" panose="020B0604020202020204" pitchFamily="34" charset="0"/>
              <a:buChar char="•"/>
              <a:tabLst>
                <a:tab pos="811213" algn="l"/>
              </a:tabLst>
            </a:pPr>
            <a:r>
              <a:rPr lang="hr-HR" sz="3600" b="1" dirty="0">
                <a:solidFill>
                  <a:srgbClr val="9B631B"/>
                </a:solidFill>
                <a:latin typeface="Century Gothic" panose="020B0502020202020204" pitchFamily="34" charset="0"/>
              </a:rPr>
              <a:t>Energetska obnova zgrada sa statusom kulturnog dobra </a:t>
            </a:r>
            <a:r>
              <a:rPr lang="hr-HR" sz="3600" i="1" dirty="0">
                <a:solidFill>
                  <a:srgbClr val="9B631B"/>
                </a:solidFill>
                <a:latin typeface="Century Gothic" panose="020B0502020202020204" pitchFamily="34" charset="0"/>
              </a:rPr>
              <a:t>(Stručna podrška),</a:t>
            </a:r>
          </a:p>
          <a:p>
            <a:pPr marL="811213" indent="539750" algn="l">
              <a:buFont typeface="Arial" panose="020B0604020202020204" pitchFamily="34" charset="0"/>
              <a:buChar char="•"/>
              <a:tabLst>
                <a:tab pos="811213" algn="l"/>
              </a:tabLst>
            </a:pPr>
            <a:r>
              <a:rPr lang="hr-HR" sz="3600" b="1" dirty="0">
                <a:solidFill>
                  <a:srgbClr val="975E11"/>
                </a:solidFill>
                <a:latin typeface="Century Gothic" panose="020B0502020202020204" pitchFamily="34" charset="0"/>
              </a:rPr>
              <a:t>Energetska obnova zgrada javnog sektora </a:t>
            </a:r>
            <a:r>
              <a:rPr lang="hr-HR" sz="3600" i="1" dirty="0">
                <a:solidFill>
                  <a:srgbClr val="975E11"/>
                </a:solidFill>
                <a:latin typeface="Century Gothic" panose="020B0502020202020204" pitchFamily="34" charset="0"/>
              </a:rPr>
              <a:t>(Stručna podrška).</a:t>
            </a:r>
            <a:endParaRPr lang="hr-HR" sz="3600" dirty="0">
              <a:solidFill>
                <a:srgbClr val="985F14"/>
              </a:solidFill>
              <a:latin typeface="Century Gothic" panose="020B0502020202020204" pitchFamily="34" charset="0"/>
            </a:endParaRPr>
          </a:p>
          <a:p>
            <a:pPr marL="1371600" indent="-571500" algn="l">
              <a:buFont typeface="Arial" panose="020B0604020202020204" pitchFamily="34" charset="0"/>
              <a:buChar char="•"/>
            </a:pPr>
            <a:endParaRPr lang="hr-HR" sz="36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64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vanjski, zgrada, nebo, planina&#10;&#10;Opis je automatski generiran">
            <a:extLst>
              <a:ext uri="{FF2B5EF4-FFF2-40B4-BE49-F238E27FC236}">
                <a16:creationId xmlns:a16="http://schemas.microsoft.com/office/drawing/2014/main" id="{B7A5E916-5E90-5F24-907A-94272602D3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r="634"/>
          <a:stretch/>
        </p:blipFill>
        <p:spPr>
          <a:xfrm>
            <a:off x="0" y="0"/>
            <a:ext cx="24120476" cy="13679488"/>
          </a:xfrm>
          <a:prstGeom prst="rect">
            <a:avLst/>
          </a:prstGeom>
        </p:spPr>
      </p:pic>
      <p:sp>
        <p:nvSpPr>
          <p:cNvPr id="11" name="Подзаголовок 4">
            <a:extLst>
              <a:ext uri="{FF2B5EF4-FFF2-40B4-BE49-F238E27FC236}">
                <a16:creationId xmlns:a16="http://schemas.microsoft.com/office/drawing/2014/main" id="{034F43C0-B2F8-48B5-A13F-CAF3AC14AC10}"/>
              </a:ext>
            </a:extLst>
          </p:cNvPr>
          <p:cNvSpPr txBox="1">
            <a:spLocks/>
          </p:cNvSpPr>
          <p:nvPr/>
        </p:nvSpPr>
        <p:spPr>
          <a:xfrm>
            <a:off x="4109660" y="2670050"/>
            <a:ext cx="9204896" cy="470090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452262" indent="-452262" algn="l" defTabSz="1809049" rtl="0" eaLnBrk="1" latinLnBrk="0" hangingPunct="1">
              <a:lnSpc>
                <a:spcPct val="90000"/>
              </a:lnSpc>
              <a:spcBef>
                <a:spcPts val="1978"/>
              </a:spcBef>
              <a:buFont typeface="Arial" panose="020B0604020202020204" pitchFamily="34" charset="0"/>
              <a:buChar char="•"/>
              <a:defRPr sz="5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6787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47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1311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65836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70360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74885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79409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83934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88458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hr-HR" sz="5400" b="1" noProof="1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ODOBRENO:</a:t>
            </a:r>
          </a:p>
          <a:p>
            <a:pPr marL="0" indent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hr-HR" sz="5400" b="1" noProof="1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VRIJEDNOST PROJEKATA:</a:t>
            </a:r>
          </a:p>
          <a:p>
            <a:pPr marL="0" indent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hr-HR" sz="5400" b="1" noProof="1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BESPOVRATNA SREDSTVA:</a:t>
            </a:r>
          </a:p>
          <a:p>
            <a:pPr marL="0" indent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hr-HR" sz="7200" b="1" noProof="1">
                <a:solidFill>
                  <a:srgbClr val="4D5859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PROLAZNOST:</a:t>
            </a:r>
          </a:p>
        </p:txBody>
      </p:sp>
      <p:sp>
        <p:nvSpPr>
          <p:cNvPr id="20" name="TekstniOkvir 19"/>
          <p:cNvSpPr txBox="1"/>
          <p:nvPr/>
        </p:nvSpPr>
        <p:spPr>
          <a:xfrm>
            <a:off x="4109660" y="13127931"/>
            <a:ext cx="4772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www.fzoeu.hr | kontakt@fzoeu.hr</a:t>
            </a:r>
          </a:p>
        </p:txBody>
      </p:sp>
      <p:cxnSp>
        <p:nvCxnSpPr>
          <p:cNvPr id="24" name="Ravni poveznik 23"/>
          <p:cNvCxnSpPr/>
          <p:nvPr/>
        </p:nvCxnSpPr>
        <p:spPr>
          <a:xfrm flipV="1">
            <a:off x="4109660" y="13127931"/>
            <a:ext cx="19524246" cy="137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ni poveznik 26"/>
          <p:cNvCxnSpPr/>
          <p:nvPr/>
        </p:nvCxnSpPr>
        <p:spPr>
          <a:xfrm flipV="1">
            <a:off x="4109660" y="1600201"/>
            <a:ext cx="19524246" cy="13773"/>
          </a:xfrm>
          <a:prstGeom prst="line">
            <a:avLst/>
          </a:prstGeom>
          <a:ln>
            <a:solidFill>
              <a:srgbClr val="4D58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ravokutnik 27"/>
          <p:cNvSpPr/>
          <p:nvPr/>
        </p:nvSpPr>
        <p:spPr>
          <a:xfrm>
            <a:off x="4109660" y="885428"/>
            <a:ext cx="11435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b="1" dirty="0">
                <a:solidFill>
                  <a:srgbClr val="4D5859"/>
                </a:solidFill>
                <a:latin typeface="Century Gothic" panose="020B0502020202020204" pitchFamily="34" charset="0"/>
                <a:cs typeface="Arial"/>
              </a:rPr>
              <a:t>Energetska obnova višestambenih zgrada</a:t>
            </a:r>
            <a:endParaRPr lang="hr-HR" sz="4000" dirty="0">
              <a:solidFill>
                <a:srgbClr val="4D5859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Подзаголовок 4">
            <a:extLst>
              <a:ext uri="{FF2B5EF4-FFF2-40B4-BE49-F238E27FC236}">
                <a16:creationId xmlns:a16="http://schemas.microsoft.com/office/drawing/2014/main" id="{034F43C0-B2F8-48B5-A13F-CAF3AC14AC10}"/>
              </a:ext>
            </a:extLst>
          </p:cNvPr>
          <p:cNvSpPr txBox="1">
            <a:spLocks/>
          </p:cNvSpPr>
          <p:nvPr/>
        </p:nvSpPr>
        <p:spPr>
          <a:xfrm>
            <a:off x="13871783" y="2671063"/>
            <a:ext cx="6294980" cy="64785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452262" indent="-452262" algn="l" defTabSz="1809049" rtl="0" eaLnBrk="1" latinLnBrk="0" hangingPunct="1">
              <a:lnSpc>
                <a:spcPct val="90000"/>
              </a:lnSpc>
              <a:spcBef>
                <a:spcPts val="1978"/>
              </a:spcBef>
              <a:buFont typeface="Arial" panose="020B0604020202020204" pitchFamily="34" charset="0"/>
              <a:buChar char="•"/>
              <a:defRPr sz="55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6787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474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1311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9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65836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70360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74885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79409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83934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688458" indent="-452262" algn="l" defTabSz="1809049" rtl="0" eaLnBrk="1" latinLnBrk="0" hangingPunct="1">
              <a:lnSpc>
                <a:spcPct val="90000"/>
              </a:lnSpc>
              <a:spcBef>
                <a:spcPts val="989"/>
              </a:spcBef>
              <a:buFont typeface="Arial" panose="020B0604020202020204" pitchFamily="34" charset="0"/>
              <a:buChar char="•"/>
              <a:defRPr sz="356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hr-HR" sz="5400" b="1" noProof="1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596 PROJEKATA</a:t>
            </a:r>
          </a:p>
          <a:p>
            <a:pPr marL="0" indent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hr-HR" sz="5400" b="1" noProof="1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MILIJARDA KN</a:t>
            </a:r>
          </a:p>
          <a:p>
            <a:pPr marL="0" indent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hr-HR" sz="5400" b="1" noProof="1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609 MILIJUNA KN</a:t>
            </a:r>
          </a:p>
          <a:p>
            <a:pPr marL="0" indent="0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hr-HR" sz="7200" b="1" noProof="1">
                <a:solidFill>
                  <a:srgbClr val="4D5859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92%</a:t>
            </a:r>
          </a:p>
        </p:txBody>
      </p:sp>
    </p:spTree>
    <p:extLst>
      <p:ext uri="{BB962C8B-B14F-4D97-AF65-F5344CB8AC3E}">
        <p14:creationId xmlns:p14="http://schemas.microsoft.com/office/powerpoint/2010/main" val="28392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dankenindonesia.com/wp-content/uploads/2013/10/digital-handshake.png"/>
          <p:cNvPicPr>
            <a:picLocks noChangeAspect="1" noChangeArrowheads="1"/>
          </p:cNvPicPr>
          <p:nvPr/>
        </p:nvPicPr>
        <p:blipFill>
          <a:blip r:embed="rId3" cstate="screen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4814341" y="2902166"/>
            <a:ext cx="13683552" cy="787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Ravni poveznik 15"/>
          <p:cNvCxnSpPr/>
          <p:nvPr/>
        </p:nvCxnSpPr>
        <p:spPr>
          <a:xfrm flipV="1">
            <a:off x="4109660" y="1600201"/>
            <a:ext cx="19524246" cy="13773"/>
          </a:xfrm>
          <a:prstGeom prst="line">
            <a:avLst/>
          </a:prstGeom>
          <a:ln>
            <a:solidFill>
              <a:srgbClr val="00A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niOkvir 16"/>
          <p:cNvSpPr txBox="1"/>
          <p:nvPr/>
        </p:nvSpPr>
        <p:spPr>
          <a:xfrm>
            <a:off x="4109660" y="13127931"/>
            <a:ext cx="4772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00A6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www.fzoeu.hr | kontakt@fzoeu.hr</a:t>
            </a:r>
          </a:p>
        </p:txBody>
      </p:sp>
      <p:cxnSp>
        <p:nvCxnSpPr>
          <p:cNvPr id="18" name="Ravni poveznik 17"/>
          <p:cNvCxnSpPr/>
          <p:nvPr/>
        </p:nvCxnSpPr>
        <p:spPr>
          <a:xfrm flipV="1">
            <a:off x="4109660" y="13107271"/>
            <a:ext cx="19524246" cy="13773"/>
          </a:xfrm>
          <a:prstGeom prst="line">
            <a:avLst/>
          </a:prstGeom>
          <a:ln>
            <a:solidFill>
              <a:srgbClr val="00A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avokutnik 2"/>
          <p:cNvSpPr/>
          <p:nvPr/>
        </p:nvSpPr>
        <p:spPr>
          <a:xfrm>
            <a:off x="4109660" y="879464"/>
            <a:ext cx="11435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b="1" dirty="0">
                <a:solidFill>
                  <a:srgbClr val="00A651"/>
                </a:solidFill>
                <a:latin typeface="Century Gothic" panose="020B0502020202020204" pitchFamily="34" charset="0"/>
                <a:cs typeface="Arial"/>
              </a:rPr>
              <a:t>Aktivnosti Stručne podrške</a:t>
            </a:r>
            <a:endParaRPr lang="hr-HR" sz="4000" dirty="0">
              <a:solidFill>
                <a:srgbClr val="00A65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zervirano mjesto sadržaja 2"/>
          <p:cNvSpPr txBox="1">
            <a:spLocks/>
          </p:cNvSpPr>
          <p:nvPr/>
        </p:nvSpPr>
        <p:spPr>
          <a:xfrm>
            <a:off x="4109660" y="1738223"/>
            <a:ext cx="17835940" cy="102030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r-HR" sz="4000" b="1" dirty="0">
              <a:solidFill>
                <a:srgbClr val="00ADCE"/>
              </a:solidFill>
              <a:latin typeface="Century Gothic" panose="020B0502020202020204" pitchFamily="34" charset="0"/>
            </a:endParaRPr>
          </a:p>
          <a:p>
            <a:pPr algn="l"/>
            <a:r>
              <a:rPr lang="hr-HR" sz="4000" b="1" dirty="0">
                <a:solidFill>
                  <a:srgbClr val="00ADCE"/>
                </a:solidFill>
                <a:latin typeface="Century Gothic" panose="020B0502020202020204" pitchFamily="34" charset="0"/>
              </a:rPr>
              <a:t>Aktivnosti FZOEU/SEU kao stručne podrške:</a:t>
            </a:r>
          </a:p>
          <a:p>
            <a:pPr algn="l"/>
            <a:endParaRPr lang="hr-HR" sz="4000" b="1" dirty="0">
              <a:solidFill>
                <a:srgbClr val="00ADCE"/>
              </a:solidFill>
              <a:latin typeface="Century Gothic" panose="020B0502020202020204" pitchFamily="34" charset="0"/>
            </a:endParaRPr>
          </a:p>
          <a:p>
            <a:pPr marL="796925" lvl="1" indent="-339725" algn="l">
              <a:buFont typeface="Arial" panose="020B0604020202020204" pitchFamily="34" charset="0"/>
              <a:buChar char="•"/>
            </a:pPr>
            <a:r>
              <a:rPr lang="hr-HR" sz="4000" dirty="0">
                <a:solidFill>
                  <a:srgbClr val="00ADCE"/>
                </a:solidFill>
                <a:latin typeface="Century Gothic" panose="020B0502020202020204" pitchFamily="34" charset="0"/>
              </a:rPr>
              <a:t>podrška u otklanjanju pogreški i nedostataka </a:t>
            </a:r>
          </a:p>
          <a:p>
            <a:pPr lvl="1" indent="342900" algn="l"/>
            <a:r>
              <a:rPr lang="hr-HR" sz="4000" dirty="0">
                <a:solidFill>
                  <a:srgbClr val="00ADCE"/>
                </a:solidFill>
                <a:latin typeface="Century Gothic" panose="020B0502020202020204" pitchFamily="34" charset="0"/>
              </a:rPr>
              <a:t>u dokumentaciji</a:t>
            </a:r>
          </a:p>
          <a:p>
            <a:pPr lvl="1" indent="342900" algn="l"/>
            <a:endParaRPr lang="hr-HR" sz="4000" dirty="0">
              <a:solidFill>
                <a:srgbClr val="00ADCE"/>
              </a:solidFill>
              <a:latin typeface="Century Gothic" panose="020B0502020202020204" pitchFamily="34" charset="0"/>
            </a:endParaRPr>
          </a:p>
          <a:p>
            <a:pPr marL="796925" lvl="1" indent="-339725" algn="l">
              <a:buFont typeface="Arial" panose="020B0604020202020204" pitchFamily="34" charset="0"/>
              <a:buChar char="•"/>
            </a:pPr>
            <a:r>
              <a:rPr lang="hr-HR" sz="4000" dirty="0">
                <a:solidFill>
                  <a:srgbClr val="00ADCE"/>
                </a:solidFill>
                <a:latin typeface="Century Gothic" panose="020B0502020202020204" pitchFamily="34" charset="0"/>
              </a:rPr>
              <a:t>pregled tehničke dokumentacije</a:t>
            </a:r>
          </a:p>
          <a:p>
            <a:pPr marL="796925" lvl="1" indent="-339725" algn="l">
              <a:buFont typeface="Arial" panose="020B0604020202020204" pitchFamily="34" charset="0"/>
              <a:buChar char="•"/>
            </a:pPr>
            <a:endParaRPr lang="hr-HR" sz="4000" dirty="0">
              <a:solidFill>
                <a:srgbClr val="00ADCE"/>
              </a:solidFill>
              <a:latin typeface="Century Gothic" panose="020B0502020202020204" pitchFamily="34" charset="0"/>
            </a:endParaRPr>
          </a:p>
          <a:p>
            <a:pPr marL="796925" lvl="1" indent="-339725" algn="l">
              <a:buFont typeface="Arial" panose="020B0604020202020204" pitchFamily="34" charset="0"/>
              <a:buChar char="•"/>
            </a:pPr>
            <a:r>
              <a:rPr lang="hr-HR" sz="4000" dirty="0">
                <a:solidFill>
                  <a:srgbClr val="00ADCE"/>
                </a:solidFill>
                <a:latin typeface="Century Gothic" panose="020B0502020202020204" pitchFamily="34" charset="0"/>
              </a:rPr>
              <a:t>izdavanje </a:t>
            </a:r>
            <a:r>
              <a:rPr lang="hr-HR" sz="4000" b="1" dirty="0">
                <a:solidFill>
                  <a:srgbClr val="00ADCE"/>
                </a:solidFill>
                <a:latin typeface="Century Gothic" panose="020B0502020202020204" pitchFamily="34" charset="0"/>
              </a:rPr>
              <a:t>Potvrde o provjeri usklađenosti </a:t>
            </a:r>
          </a:p>
          <a:p>
            <a:pPr lvl="1" indent="342900" algn="l"/>
            <a:r>
              <a:rPr lang="hr-HR" sz="4000" b="1" dirty="0">
                <a:solidFill>
                  <a:srgbClr val="00ADCE"/>
                </a:solidFill>
                <a:latin typeface="Century Gothic" panose="020B0502020202020204" pitchFamily="34" charset="0"/>
              </a:rPr>
              <a:t>projektnog prijedloga s tehničkim kriterijima Poziva</a:t>
            </a:r>
          </a:p>
        </p:txBody>
      </p:sp>
    </p:spTree>
    <p:extLst>
      <p:ext uri="{BB962C8B-B14F-4D97-AF65-F5344CB8AC3E}">
        <p14:creationId xmlns:p14="http://schemas.microsoft.com/office/powerpoint/2010/main" val="219534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4109660" y="2314974"/>
            <a:ext cx="19524246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buFont typeface="+mj-lt"/>
              <a:buAutoNum type="arabicPeriod"/>
            </a:pPr>
            <a:endParaRPr lang="hr-HR" sz="3600" b="1" dirty="0">
              <a:solidFill>
                <a:srgbClr val="00AEBD"/>
              </a:solidFill>
              <a:latin typeface="Century Gothic" panose="020B0502020202020204" pitchFamily="34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hr-HR" sz="3600" b="1" dirty="0">
                <a:solidFill>
                  <a:srgbClr val="00AEBD"/>
                </a:solidFill>
                <a:latin typeface="Century Gothic" panose="020B0502020202020204" pitchFamily="34" charset="0"/>
              </a:rPr>
              <a:t>Tehnički obrazac</a:t>
            </a:r>
            <a:r>
              <a:rPr lang="hr-HR" sz="3600" dirty="0">
                <a:solidFill>
                  <a:srgbClr val="00AEBD"/>
                </a:solidFill>
                <a:latin typeface="Century Gothic" panose="020B0502020202020204" pitchFamily="34" charset="0"/>
              </a:rPr>
              <a:t> s podacima o projektnom prijedlogu</a:t>
            </a:r>
          </a:p>
          <a:p>
            <a:pPr marL="742950" lvl="0" indent="-742950">
              <a:buFont typeface="+mj-lt"/>
              <a:buAutoNum type="arabicPeriod"/>
            </a:pPr>
            <a:endParaRPr lang="hr-HR" sz="3600" dirty="0">
              <a:solidFill>
                <a:srgbClr val="00AEBD"/>
              </a:solidFill>
              <a:latin typeface="Century Gothic" panose="020B0502020202020204" pitchFamily="34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hr-HR" sz="3600" b="1" dirty="0">
                <a:solidFill>
                  <a:srgbClr val="00AEBD"/>
                </a:solidFill>
                <a:latin typeface="Century Gothic" panose="020B0502020202020204" pitchFamily="34" charset="0"/>
              </a:rPr>
              <a:t>Izvješće o energetskom pregledu zgrade i važeći energetski certifikat</a:t>
            </a:r>
            <a:r>
              <a:rPr lang="hr-HR" sz="3600" dirty="0">
                <a:solidFill>
                  <a:srgbClr val="00AEBD"/>
                </a:solidFill>
                <a:latin typeface="Century Gothic" panose="020B0502020202020204" pitchFamily="34" charset="0"/>
              </a:rPr>
              <a:t> za zgradu koja je predmet energetske obnove</a:t>
            </a:r>
          </a:p>
          <a:p>
            <a:pPr marL="742950" lvl="0" indent="-742950">
              <a:buFont typeface="+mj-lt"/>
              <a:buAutoNum type="arabicPeriod"/>
            </a:pPr>
            <a:endParaRPr lang="hr-HR" sz="3600" dirty="0">
              <a:solidFill>
                <a:srgbClr val="00AEBD"/>
              </a:solidFill>
              <a:latin typeface="Century Gothic" panose="020B0502020202020204" pitchFamily="34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hr-HR" sz="3600" b="1" dirty="0">
                <a:solidFill>
                  <a:srgbClr val="00AEBD"/>
                </a:solidFill>
                <a:latin typeface="Century Gothic" panose="020B0502020202020204" pitchFamily="34" charset="0"/>
              </a:rPr>
              <a:t>Glavni projekt energetske obnove</a:t>
            </a:r>
            <a:r>
              <a:rPr lang="hr-HR" sz="3600" dirty="0">
                <a:solidFill>
                  <a:srgbClr val="00AEBD"/>
                </a:solidFill>
                <a:latin typeface="Century Gothic" panose="020B0502020202020204" pitchFamily="34" charset="0"/>
              </a:rPr>
              <a:t> predmetne zgrade (iskaznica energetskih svojstava zgrade, troškovnik ugrađene opreme i radova, te pripadajući elaborati - ako je primjenjivo)</a:t>
            </a:r>
          </a:p>
          <a:p>
            <a:pPr marL="742950" lvl="0" indent="-742950">
              <a:buFont typeface="+mj-lt"/>
              <a:buAutoNum type="arabicPeriod"/>
            </a:pPr>
            <a:endParaRPr lang="hr-HR" sz="3600" dirty="0">
              <a:solidFill>
                <a:srgbClr val="00AEBD"/>
              </a:solidFill>
              <a:latin typeface="Century Gothic" panose="020B0502020202020204" pitchFamily="34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hr-HR" sz="3600" b="1" dirty="0">
                <a:solidFill>
                  <a:srgbClr val="00AEBD"/>
                </a:solidFill>
                <a:latin typeface="Century Gothic" panose="020B0502020202020204" pitchFamily="34" charset="0"/>
              </a:rPr>
              <a:t>Važeći akt za građenje</a:t>
            </a:r>
            <a:r>
              <a:rPr lang="hr-HR" sz="3600" dirty="0">
                <a:solidFill>
                  <a:srgbClr val="00AEBD"/>
                </a:solidFill>
                <a:latin typeface="Century Gothic" panose="020B0502020202020204" pitchFamily="34" charset="0"/>
              </a:rPr>
              <a:t> za planirani zahvat - ako je primjenjivo</a:t>
            </a:r>
          </a:p>
          <a:p>
            <a:pPr marL="742950" lvl="0" indent="-742950">
              <a:buFont typeface="+mj-lt"/>
              <a:buAutoNum type="arabicPeriod"/>
            </a:pPr>
            <a:endParaRPr lang="hr-HR" sz="3600" dirty="0">
              <a:solidFill>
                <a:srgbClr val="00AEBD"/>
              </a:solidFill>
              <a:latin typeface="Century Gothic" panose="020B0502020202020204" pitchFamily="34" charset="0"/>
            </a:endParaRPr>
          </a:p>
          <a:p>
            <a:pPr marL="742950" lvl="0" indent="-742950">
              <a:buFont typeface="+mj-lt"/>
              <a:buAutoNum type="arabicPeriod"/>
            </a:pPr>
            <a:r>
              <a:rPr lang="hr-HR" sz="3600" b="1" dirty="0">
                <a:solidFill>
                  <a:srgbClr val="00AEBD"/>
                </a:solidFill>
                <a:latin typeface="Century Gothic" panose="020B0502020202020204" pitchFamily="34" charset="0"/>
              </a:rPr>
              <a:t>Identifikacija čestica</a:t>
            </a:r>
            <a:r>
              <a:rPr lang="hr-HR" sz="3600" dirty="0">
                <a:solidFill>
                  <a:srgbClr val="00AEBD"/>
                </a:solidFill>
                <a:latin typeface="Century Gothic" panose="020B0502020202020204" pitchFamily="34" charset="0"/>
              </a:rPr>
              <a:t> nadležnog ureda za katastar - ako je primjenjivo</a:t>
            </a:r>
          </a:p>
        </p:txBody>
      </p:sp>
      <p:cxnSp>
        <p:nvCxnSpPr>
          <p:cNvPr id="4" name="Ravni poveznik 3"/>
          <p:cNvCxnSpPr/>
          <p:nvPr/>
        </p:nvCxnSpPr>
        <p:spPr>
          <a:xfrm flipV="1">
            <a:off x="4109660" y="1600201"/>
            <a:ext cx="19524246" cy="13773"/>
          </a:xfrm>
          <a:prstGeom prst="line">
            <a:avLst/>
          </a:prstGeom>
          <a:ln>
            <a:solidFill>
              <a:srgbClr val="00A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avokutnik 4"/>
          <p:cNvSpPr/>
          <p:nvPr/>
        </p:nvSpPr>
        <p:spPr>
          <a:xfrm>
            <a:off x="4109660" y="899201"/>
            <a:ext cx="189395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b="1" dirty="0">
                <a:solidFill>
                  <a:srgbClr val="00A651"/>
                </a:solidFill>
                <a:latin typeface="Century Gothic" panose="020B0502020202020204" pitchFamily="34" charset="0"/>
                <a:cs typeface="Arial"/>
              </a:rPr>
              <a:t>Dokumentacija koja je predmet provjere Stručne podrške</a:t>
            </a:r>
            <a:endParaRPr lang="hr-HR" sz="4000" dirty="0">
              <a:solidFill>
                <a:srgbClr val="00A65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4109660" y="13127931"/>
            <a:ext cx="4772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00A6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www.fzoeu.hr | kontakt@fzoeu.hr</a:t>
            </a:r>
          </a:p>
        </p:txBody>
      </p:sp>
      <p:cxnSp>
        <p:nvCxnSpPr>
          <p:cNvPr id="7" name="Ravni poveznik 6"/>
          <p:cNvCxnSpPr/>
          <p:nvPr/>
        </p:nvCxnSpPr>
        <p:spPr>
          <a:xfrm flipV="1">
            <a:off x="4109660" y="13107271"/>
            <a:ext cx="19524246" cy="13773"/>
          </a:xfrm>
          <a:prstGeom prst="line">
            <a:avLst/>
          </a:prstGeom>
          <a:ln>
            <a:solidFill>
              <a:srgbClr val="00A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4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4109660" y="2314974"/>
            <a:ext cx="19524246" cy="726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lnSpc>
                <a:spcPct val="107000"/>
              </a:lnSpc>
              <a:buFont typeface="+mj-lt"/>
              <a:buAutoNum type="arabicPeriod" startAt="6"/>
            </a:pPr>
            <a:endParaRPr lang="hr-HR" sz="3600" b="1" kern="100" dirty="0">
              <a:solidFill>
                <a:srgbClr val="00AEC3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0" indent="-742950">
              <a:lnSpc>
                <a:spcPct val="107000"/>
              </a:lnSpc>
              <a:buFont typeface="+mj-lt"/>
              <a:buAutoNum type="arabicPeriod" startAt="6"/>
            </a:pPr>
            <a:r>
              <a:rPr lang="hr-HR" sz="3600" b="1" kern="100" dirty="0">
                <a:solidFill>
                  <a:srgbClr val="00AEC3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Zadnji važeći dokaz</a:t>
            </a:r>
            <a:r>
              <a:rPr lang="hr-HR" sz="3600" kern="100" dirty="0">
                <a:solidFill>
                  <a:srgbClr val="00AEC3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je zgrada koja je predmet energetske obnove postojeća</a:t>
            </a:r>
          </a:p>
          <a:p>
            <a:pPr marL="742950" lvl="0" indent="-742950">
              <a:lnSpc>
                <a:spcPct val="107000"/>
              </a:lnSpc>
              <a:buFont typeface="+mj-lt"/>
              <a:buAutoNum type="arabicPeriod" startAt="6"/>
            </a:pPr>
            <a:endParaRPr lang="hr-HR" sz="3600" b="1" kern="100" dirty="0">
              <a:solidFill>
                <a:srgbClr val="00AEC3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0" indent="-742950">
              <a:lnSpc>
                <a:spcPct val="107000"/>
              </a:lnSpc>
              <a:buFont typeface="+mj-lt"/>
              <a:buAutoNum type="arabicPeriod" startAt="6"/>
            </a:pPr>
            <a:r>
              <a:rPr lang="hr-HR" sz="3600" b="1" kern="100" dirty="0">
                <a:solidFill>
                  <a:srgbClr val="00AEC3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Odobrenja, suglasnosti i posebni uvjeti građenja</a:t>
            </a:r>
            <a:r>
              <a:rPr lang="hr-HR" sz="3600" kern="100" dirty="0">
                <a:solidFill>
                  <a:srgbClr val="00AEC3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planirani zahvat -  ako je primjenjivo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6"/>
            </a:pPr>
            <a:endParaRPr lang="hr-HR" sz="3600" kern="100" dirty="0">
              <a:solidFill>
                <a:srgbClr val="00AEC3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9138" lvl="0" indent="-719138">
              <a:lnSpc>
                <a:spcPct val="107000"/>
              </a:lnSpc>
              <a:buFont typeface="+mj-lt"/>
              <a:buAutoNum type="arabicPeriod" startAt="6"/>
            </a:pPr>
            <a:r>
              <a:rPr lang="hr-HR" sz="3600" b="1" kern="100" dirty="0">
                <a:solidFill>
                  <a:srgbClr val="00AEC3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Fotodokumentacija</a:t>
            </a:r>
            <a:r>
              <a:rPr lang="hr-HR" sz="3600" kern="100" dirty="0">
                <a:solidFill>
                  <a:srgbClr val="00AEC3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zgrade i tehničkih sustava za koje je predviđena energetska obnova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6"/>
            </a:pPr>
            <a:endParaRPr lang="hr-HR" sz="3600" kern="100" dirty="0">
              <a:solidFill>
                <a:srgbClr val="00AEC3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hr-HR" sz="3600" b="1" kern="100" dirty="0">
              <a:solidFill>
                <a:srgbClr val="FF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hr-HR" sz="3600" b="1" kern="100" dirty="0">
                <a:solidFill>
                  <a:srgbClr val="00ADC4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Provjera usklađenosti predmeta ili obuhvata upravnog akta kojim se definira obnova i obuhvata glavnog projekta energetske obnove.</a:t>
            </a:r>
          </a:p>
        </p:txBody>
      </p:sp>
      <p:cxnSp>
        <p:nvCxnSpPr>
          <p:cNvPr id="4" name="Ravni poveznik 3"/>
          <p:cNvCxnSpPr/>
          <p:nvPr/>
        </p:nvCxnSpPr>
        <p:spPr>
          <a:xfrm flipV="1">
            <a:off x="4109660" y="1600201"/>
            <a:ext cx="19524246" cy="13773"/>
          </a:xfrm>
          <a:prstGeom prst="line">
            <a:avLst/>
          </a:prstGeom>
          <a:ln>
            <a:solidFill>
              <a:srgbClr val="00A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avokutnik 4"/>
          <p:cNvSpPr/>
          <p:nvPr/>
        </p:nvSpPr>
        <p:spPr>
          <a:xfrm>
            <a:off x="4109660" y="899201"/>
            <a:ext cx="189395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b="1" dirty="0">
                <a:solidFill>
                  <a:srgbClr val="00A651"/>
                </a:solidFill>
                <a:latin typeface="Century Gothic" panose="020B0502020202020204" pitchFamily="34" charset="0"/>
                <a:cs typeface="Arial"/>
              </a:rPr>
              <a:t>Dokumentacija koja je predmet provjere Stručne podrške</a:t>
            </a:r>
            <a:endParaRPr lang="hr-HR" sz="4000" dirty="0">
              <a:solidFill>
                <a:srgbClr val="00A65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4109660" y="13127931"/>
            <a:ext cx="4772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00A6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www.fzoeu.hr | kontakt@fzoeu.hr</a:t>
            </a:r>
          </a:p>
        </p:txBody>
      </p:sp>
      <p:cxnSp>
        <p:nvCxnSpPr>
          <p:cNvPr id="7" name="Ravni poveznik 6"/>
          <p:cNvCxnSpPr/>
          <p:nvPr/>
        </p:nvCxnSpPr>
        <p:spPr>
          <a:xfrm flipV="1">
            <a:off x="4109660" y="13107271"/>
            <a:ext cx="19524246" cy="13773"/>
          </a:xfrm>
          <a:prstGeom prst="line">
            <a:avLst/>
          </a:prstGeom>
          <a:ln>
            <a:solidFill>
              <a:srgbClr val="00A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2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vanjski, nebo, drvo, zgrada&#10;&#10;Opis je automatski generiran">
            <a:extLst>
              <a:ext uri="{FF2B5EF4-FFF2-40B4-BE49-F238E27FC236}">
                <a16:creationId xmlns:a16="http://schemas.microsoft.com/office/drawing/2014/main" id="{19558A61-780A-2B53-029D-44A0A40628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" b="13691"/>
          <a:stretch/>
        </p:blipFill>
        <p:spPr>
          <a:xfrm>
            <a:off x="1" y="0"/>
            <a:ext cx="24120474" cy="13679488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4109660" y="906088"/>
            <a:ext cx="19524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Neke od dosadašnjih obnova</a:t>
            </a:r>
          </a:p>
        </p:txBody>
      </p:sp>
      <p:cxnSp>
        <p:nvCxnSpPr>
          <p:cNvPr id="7" name="Ravni poveznik 6"/>
          <p:cNvCxnSpPr/>
          <p:nvPr/>
        </p:nvCxnSpPr>
        <p:spPr>
          <a:xfrm flipV="1">
            <a:off x="4109660" y="1600201"/>
            <a:ext cx="19524246" cy="137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890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8891081" y="6839744"/>
            <a:ext cx="1250106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hr-HR" sz="6000" b="1" dirty="0">
                <a:solidFill>
                  <a:srgbClr val="00AEC2"/>
                </a:solidFill>
                <a:latin typeface="Century Gothic" panose="020B0502020202020204" pitchFamily="34" charset="0"/>
              </a:rPr>
              <a:t>HVALA NA POZORNOSTI!</a:t>
            </a:r>
          </a:p>
        </p:txBody>
      </p:sp>
      <p:sp>
        <p:nvSpPr>
          <p:cNvPr id="4" name="TekstniOkvir 3"/>
          <p:cNvSpPr txBox="1"/>
          <p:nvPr/>
        </p:nvSpPr>
        <p:spPr>
          <a:xfrm>
            <a:off x="10464800" y="7855407"/>
            <a:ext cx="10927347" cy="8002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hr-HR" sz="4600" dirty="0">
                <a:solidFill>
                  <a:srgbClr val="6DCDE4"/>
                </a:solidFill>
                <a:latin typeface="Century Gothic" panose="020B0502020202020204" pitchFamily="34" charset="0"/>
              </a:rPr>
              <a:t>  podrska.prijaviteljima@fzoeu.hr</a:t>
            </a:r>
          </a:p>
        </p:txBody>
      </p:sp>
    </p:spTree>
    <p:extLst>
      <p:ext uri="{BB962C8B-B14F-4D97-AF65-F5344CB8AC3E}">
        <p14:creationId xmlns:p14="http://schemas.microsoft.com/office/powerpoint/2010/main" val="78739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1_Тема Office">
  <a:themeElements>
    <a:clrScheme name="Оксана 6">
      <a:dk1>
        <a:srgbClr val="FFFFFF"/>
      </a:dk1>
      <a:lt1>
        <a:srgbClr val="2D2D2D"/>
      </a:lt1>
      <a:dk2>
        <a:srgbClr val="FFFFFF"/>
      </a:dk2>
      <a:lt2>
        <a:srgbClr val="2D2D2D"/>
      </a:lt2>
      <a:accent1>
        <a:srgbClr val="190DFF"/>
      </a:accent1>
      <a:accent2>
        <a:srgbClr val="F2F2F2"/>
      </a:accent2>
      <a:accent3>
        <a:srgbClr val="D8D8D8"/>
      </a:accent3>
      <a:accent4>
        <a:srgbClr val="BFBFBF"/>
      </a:accent4>
      <a:accent5>
        <a:srgbClr val="969696"/>
      </a:accent5>
      <a:accent6>
        <a:srgbClr val="424242"/>
      </a:accent6>
      <a:hlink>
        <a:srgbClr val="0563C1"/>
      </a:hlink>
      <a:folHlink>
        <a:srgbClr val="954F72"/>
      </a:folHlink>
    </a:clrScheme>
    <a:fontScheme name="Другая 6">
      <a:majorFont>
        <a:latin typeface="Oswald"/>
        <a:ea typeface=""/>
        <a:cs typeface=""/>
      </a:majorFont>
      <a:minorFont>
        <a:latin typeface="Quattrocen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5c3d8ea1-31d6-40da-856a-ae7869ea61fe" origin="userSelected">
  <element uid="937e288e-3614-44b9-bb31-237331b81634" value=""/>
</sisl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41124BC30C24E42BCFF698328276702" ma:contentTypeVersion="19" ma:contentTypeDescription="Stvaranje novog dokumenta." ma:contentTypeScope="" ma:versionID="bd742ab780b0cf85f65257be63b92378">
  <xsd:schema xmlns:xsd="http://www.w3.org/2001/XMLSchema" xmlns:xs="http://www.w3.org/2001/XMLSchema" xmlns:p="http://schemas.microsoft.com/office/2006/metadata/properties" xmlns:ns1="http://schemas.microsoft.com/sharepoint/v3" xmlns:ns2="b79bbf72-da78-429d-b3af-e70e85e72d43" xmlns:ns3="e7e76099-6754-463c-9cf2-a42a0296b652" targetNamespace="http://schemas.microsoft.com/office/2006/metadata/properties" ma:root="true" ma:fieldsID="b71370cc3fdeab12e1e4564524be3bc2" ns1:_="" ns2:_="" ns3:_="">
    <xsd:import namespace="http://schemas.microsoft.com/sharepoint/v3"/>
    <xsd:import namespace="b79bbf72-da78-429d-b3af-e70e85e72d43"/>
    <xsd:import namespace="e7e76099-6754-463c-9cf2-a42a0296b6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Svojstva jedinstvenog pravilnika za usklađivanje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Radnja korisničkog sučelja jedinstvenog pravilnika za usklađivanj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9bbf72-da78-429d-b3af-e70e85e72d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Oznake slika" ma:readOnly="false" ma:fieldId="{5cf76f15-5ced-4ddc-b409-7134ff3c332f}" ma:taxonomyMulti="true" ma:sspId="94f3cdea-c236-4493-96a7-1e81002e38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76099-6754-463c-9cf2-a42a0296b6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e5952e58-7f42-43c2-b080-4d369e4de6a5}" ma:internalName="TaxCatchAll" ma:showField="CatchAllData" ma:web="e7e76099-6754-463c-9cf2-a42a0296b6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B900F1-3A2F-4A7F-A116-FA02678D011B}">
  <ds:schemaRefs>
    <ds:schemaRef ds:uri="http://www.w3.org/2001/XMLSchema"/>
    <ds:schemaRef ds:uri="http://www.boldonjames.com/2008/01/sie/internal/label"/>
  </ds:schemaRefs>
</ds:datastoreItem>
</file>

<file path=customXml/itemProps2.xml><?xml version="1.0" encoding="utf-8"?>
<ds:datastoreItem xmlns:ds="http://schemas.openxmlformats.org/officeDocument/2006/customXml" ds:itemID="{FC415364-8B62-46A8-9CA2-1B245C1A2988}"/>
</file>

<file path=customXml/itemProps3.xml><?xml version="1.0" encoding="utf-8"?>
<ds:datastoreItem xmlns:ds="http://schemas.openxmlformats.org/officeDocument/2006/customXml" ds:itemID="{3BDC70F1-4820-4ABE-9418-B1FB3180636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5536</TotalTime>
  <Words>430</Words>
  <Application>Microsoft Office PowerPoint</Application>
  <PresentationFormat>Prilagođeno</PresentationFormat>
  <Paragraphs>72</Paragraphs>
  <Slides>8</Slides>
  <Notes>8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Open Sans</vt:lpstr>
      <vt:lpstr>Oswald</vt:lpstr>
      <vt:lpstr>Quattrocento</vt:lpstr>
      <vt:lpstr>1_Тема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</dc:title>
  <dc:creator>user</dc:creator>
  <cp:lastModifiedBy>Tamara Brixy</cp:lastModifiedBy>
  <cp:revision>405</cp:revision>
  <cp:lastPrinted>2019-03-14T10:09:25Z</cp:lastPrinted>
  <dcterms:created xsi:type="dcterms:W3CDTF">2017-11-05T14:45:42Z</dcterms:created>
  <dcterms:modified xsi:type="dcterms:W3CDTF">2023-09-11T10:51:02Z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2c2a53b4-c5ba-4a0f-892b-46ca21e78470</vt:lpwstr>
  </property>
  <property fmtid="{D5CDD505-2E9C-101B-9397-08002B2CF9AE}" pid="3" name="bjSaver">
    <vt:lpwstr>2jqyNDk4Yoj30xpp0l56Ro58ph2UnxJq</vt:lpwstr>
  </property>
  <property fmtid="{D5CDD505-2E9C-101B-9397-08002B2CF9AE}" pid="4" name="bjDocumentLabelXML">
    <vt:lpwstr>&lt;?xml version="1.0" encoding="us-ascii"?&gt;&lt;sisl xmlns:xsd="http://www.w3.org/2001/XMLSchema" xmlns:xsi="http://www.w3.org/2001/XMLSchema-instance" sislVersion="0" policy="5c3d8ea1-31d6-40da-856a-ae7869ea61fe" origin="userSelected" xmlns="http://www.boldonj</vt:lpwstr>
  </property>
  <property fmtid="{D5CDD505-2E9C-101B-9397-08002B2CF9AE}" pid="5" name="bjDocumentLabelXML-0">
    <vt:lpwstr>ames.com/2008/01/sie/internal/label"&gt;&lt;element uid="937e288e-3614-44b9-bb31-237331b81634" value="" /&gt;&lt;/sisl&gt;</vt:lpwstr>
  </property>
  <property fmtid="{D5CDD505-2E9C-101B-9397-08002B2CF9AE}" pid="6" name="bjDocumentSecurityLabel">
    <vt:lpwstr>NEKLASIFICIRANO</vt:lpwstr>
  </property>
  <property fmtid="{D5CDD505-2E9C-101B-9397-08002B2CF9AE}" pid="7" name="bjClsUserRVM">
    <vt:lpwstr>[]</vt:lpwstr>
  </property>
</Properties>
</file>